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9BB9-7841-4A93-9209-567EA780A6DF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DB7AA-4743-463A-ADF1-AFC1A3619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7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1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6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69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</a:t>
            </a:r>
            <a:r>
              <a:rPr lang="en-US" dirty="0" smtClean="0"/>
              <a:t>Open Sans, </a:t>
            </a:r>
            <a:r>
              <a:rPr lang="en-US" dirty="0"/>
              <a:t>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349592998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6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5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D852-A0E3-4102-8C2E-35BEE20B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1@gis.a-star.edu.s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r="14873"/>
          <a:stretch/>
        </p:blipFill>
        <p:spPr>
          <a:xfrm>
            <a:off x="5942842" y="-72536"/>
            <a:ext cx="6259317" cy="4261292"/>
          </a:xfrm>
          <a:prstGeom prst="rect">
            <a:avLst/>
          </a:prstGeom>
        </p:spPr>
      </p:pic>
      <p:sp>
        <p:nvSpPr>
          <p:cNvPr id="6" name="Right Triangle 5"/>
          <p:cNvSpPr/>
          <p:nvPr/>
        </p:nvSpPr>
        <p:spPr>
          <a:xfrm rot="10800000">
            <a:off x="6751250" y="0"/>
            <a:ext cx="5455918" cy="2032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7703" y="190730"/>
            <a:ext cx="3698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cap="all" dirty="0" smtClean="0">
                <a:solidFill>
                  <a:schemeClr val="bg1"/>
                </a:solidFill>
              </a:rPr>
              <a:t>3S SARS-CoV-2 </a:t>
            </a:r>
          </a:p>
          <a:p>
            <a:pPr algn="r"/>
            <a:r>
              <a:rPr lang="en-US" sz="2800" b="1" cap="all" dirty="0" smtClean="0">
                <a:solidFill>
                  <a:schemeClr val="bg1"/>
                </a:solidFill>
              </a:rPr>
              <a:t>RT-PCR </a:t>
            </a:r>
            <a:r>
              <a:rPr lang="en-US" sz="2800" b="1" cap="all" dirty="0">
                <a:solidFill>
                  <a:schemeClr val="bg1"/>
                </a:solidFill>
              </a:rPr>
              <a:t>Kit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5942844" y="3315854"/>
            <a:ext cx="6249155" cy="354214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1346" y="3833264"/>
            <a:ext cx="6160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sensitivity: 10 copies /reaction  (2 copies/µL)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specificity: No cross-reactivity with other respiratory pathogens.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Speedy detection: From RNA to results less than 2 hours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Multiplex: Enables simultaneous detection of two SARS-CoV-2 specific signature regions in a single reaction.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detection of human housekeeping gene as an Internal Control (IC).</a:t>
            </a:r>
          </a:p>
          <a:p>
            <a:pPr algn="ctr">
              <a:spcAft>
                <a:spcPts val="600"/>
              </a:spcAft>
            </a:pPr>
            <a:r>
              <a:rPr lang="en-US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500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endPara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7507"/>
            <a:ext cx="5942845" cy="293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414142"/>
                </a:solidFill>
                <a:latin typeface="IBMPlexSansCond-Bold"/>
              </a:rPr>
              <a:t>Compatible platforms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49995" y="424690"/>
            <a:ext cx="28262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MIC, Bio Molecular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CFX96, </a:t>
            </a:r>
            <a:r>
              <a:rPr lang="en-US" sz="1500" b="1" dirty="0" err="1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BioRad</a:t>
            </a: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Rotor-Gene Q, </a:t>
            </a:r>
            <a:r>
              <a:rPr lang="en-US" sz="1500" b="1" dirty="0" err="1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Qiagen</a:t>
            </a: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ABI 7500 FAST, </a:t>
            </a:r>
            <a:r>
              <a:rPr lang="en-US" sz="1500" b="1" dirty="0" err="1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ThermoFisher</a:t>
            </a: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LightCycler480, Roche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-15168" y="1682827"/>
            <a:ext cx="5942845" cy="295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414142"/>
                </a:solidFill>
                <a:latin typeface="IBMPlexSansCond-Bold"/>
              </a:rPr>
              <a:t>S</a:t>
            </a:r>
            <a:r>
              <a:rPr lang="en-US" sz="1600" b="1" dirty="0" smtClean="0">
                <a:solidFill>
                  <a:srgbClr val="414142"/>
                </a:solidFill>
                <a:latin typeface="IBMPlexSansCond-Bold"/>
              </a:rPr>
              <a:t>ample types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249995" y="2058110"/>
            <a:ext cx="55689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Nasopharyngeal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oropharyngeal swabs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Other CDC recommended sample types</a:t>
            </a:r>
            <a:endParaRPr lang="en-US" sz="15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484351"/>
            <a:ext cx="5942845" cy="328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414142"/>
                </a:solidFill>
                <a:latin typeface="IBMPlexSansCond-Bold"/>
              </a:rPr>
              <a:t>Kit information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249995" y="3922355"/>
            <a:ext cx="31116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2003241: 3S SARS-CoV-2_V1 (50 tests)</a:t>
            </a:r>
          </a:p>
          <a:p>
            <a:r>
              <a:rPr lang="en-US" sz="1400" b="1" dirty="0" smtClean="0"/>
              <a:t>2003242: 3S SARS-CoV-2_V1 (100 tests)</a:t>
            </a:r>
          </a:p>
          <a:p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-15168" y="4627379"/>
            <a:ext cx="5942845" cy="328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414142"/>
                </a:solidFill>
                <a:latin typeface="IBMPlexSansCond-Bold"/>
              </a:rPr>
              <a:t>Contact information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49995" y="5106312"/>
            <a:ext cx="31524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hlinkClick r:id="rId3"/>
              </a:rPr>
              <a:t>TR1@gis.a-star.edu.sg</a:t>
            </a:r>
            <a:endParaRPr lang="en-US" sz="1400" b="1" dirty="0" smtClean="0"/>
          </a:p>
          <a:p>
            <a:r>
              <a:rPr lang="en-US" sz="1400" b="1" dirty="0" smtClean="0"/>
              <a:t>Translational Research 1,</a:t>
            </a:r>
          </a:p>
          <a:p>
            <a:r>
              <a:rPr lang="en-US" sz="1400" b="1" dirty="0" smtClean="0"/>
              <a:t>Genome Institute of Singapore , A*STAR</a:t>
            </a:r>
          </a:p>
          <a:p>
            <a:endParaRPr lang="en-US" sz="1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9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132342" y="182893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KITS CONFIGURATION</a:t>
            </a:r>
            <a:endParaRPr lang="en-GB" sz="3200" u="sng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71" y="1081324"/>
            <a:ext cx="3695689" cy="52317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665" t="34049" r="56778" b="46000"/>
          <a:stretch/>
        </p:blipFill>
        <p:spPr>
          <a:xfrm>
            <a:off x="1132342" y="1582604"/>
            <a:ext cx="6088538" cy="1920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141" y="3697203"/>
            <a:ext cx="587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en Sans" panose="020B0606030504020204"/>
              </a:rPr>
              <a:t>Kit is manufactured following the ISO 13485 regulation. </a:t>
            </a:r>
            <a:endParaRPr lang="en-US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66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199456" y="452669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PRODUCT INFORMATION</a:t>
            </a:r>
            <a:endParaRPr lang="en-GB" sz="3200" u="sng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732" y="1411466"/>
            <a:ext cx="99118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SARS-CoV-2 specific signature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regions: ORF1ab gene, N gene</a:t>
            </a:r>
          </a:p>
          <a:p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Control: human housekeeping gene as an Internal Control (IC) to identify possible PCR inhibitions from sample processing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Throughput per run: </a:t>
            </a: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94 samples + 1 PC+ 1 NC (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BioRad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CFX96)</a:t>
            </a: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94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samples + 1 PC+ 1 NC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ThermoFisher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ABI7500 FAST)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94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samples + 1 PC+ 1 NC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(Roche, LC 480)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70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samples + 1 PC+ 1 NC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Qiagen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Rotor Gene Q)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46 samples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+ 1 PC+ 1 NC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(Bio Molecular Systems, MIC)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6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199456" y="452669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NUCLEIC ACID EXTRACTION</a:t>
            </a:r>
            <a:endParaRPr lang="en-GB" sz="3200" u="sng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71016" y="1829648"/>
            <a:ext cx="10037064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RNA extracted by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Qiagen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QIAamp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Viral RNA Mini Kit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 other kits recommended by CDC.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Automatic RNA extraction by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Qiagen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EZ1, MGI-SP960 and other CDC recommended equipments.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Extracted RNA to be tested immediately, otherwise, -80 °C storage condition will be recommended.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60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153736" y="165311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ASSAY SET UP</a:t>
            </a:r>
            <a:endParaRPr lang="en-GB" sz="3200" u="sng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87" y="1639889"/>
            <a:ext cx="4750450" cy="2278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587" y="4421618"/>
            <a:ext cx="8477250" cy="224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7672" y="1201721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Reagent preparation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654877" y="4052286"/>
            <a:ext cx="34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Plate layout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711600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199456" y="265136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INTERPRETATION OF DATA</a:t>
            </a:r>
            <a:endParaRPr lang="en-GB" sz="3200" u="sng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9456" y="1225243"/>
            <a:ext cx="100375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sample will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detected as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with SARS-CoV-2 if there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amplification signal from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either FAM or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HEX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both channels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The interpretation of data can be done as follows:</a:t>
            </a: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50" t="33556" r="27250" b="23333"/>
          <a:stretch/>
        </p:blipFill>
        <p:spPr>
          <a:xfrm>
            <a:off x="1981200" y="2065838"/>
            <a:ext cx="7757160" cy="40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/>
        </p:nvSpPr>
        <p:spPr>
          <a:xfrm>
            <a:off x="9107851" y="6309320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933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Star_Powerpoint_Image Template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/>
        </p:nvSpPr>
        <p:spPr>
          <a:xfrm>
            <a:off x="1199456" y="308653"/>
            <a:ext cx="10561173" cy="960107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3200" u="sng" dirty="0" smtClean="0"/>
              <a:t>TEST PERFORMANCE</a:t>
            </a:r>
            <a:endParaRPr lang="en-GB" sz="32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328" t="42361" r="48516" b="39167"/>
          <a:stretch/>
        </p:blipFill>
        <p:spPr>
          <a:xfrm>
            <a:off x="1289543" y="2763927"/>
            <a:ext cx="4508403" cy="2324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8320" y="1268760"/>
            <a:ext cx="482372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specificity with absent of amplification in other respiratory disease pathogens.</a:t>
            </a: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2826" y="1264710"/>
            <a:ext cx="45986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analytical sensitivity with detection limit of 10 copies.</a:t>
            </a:r>
            <a:endParaRPr lang="en-US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06" y="3438364"/>
            <a:ext cx="3622664" cy="31760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99086" y="2219380"/>
            <a:ext cx="373852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3S kit:</a:t>
            </a:r>
            <a:endParaRPr lang="en-SG" sz="1600" b="1" u="sng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SG" sz="16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sample (33333 copies)  = 22.45</a:t>
            </a:r>
          </a:p>
          <a:p>
            <a:r>
              <a:rPr lang="en-SG" sz="16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</a:t>
            </a:r>
            <a:r>
              <a:rPr lang="en-SG" sz="1600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</a:t>
            </a:r>
            <a:r>
              <a:rPr lang="en-SG" sz="1600" dirty="0" smtClean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(10 copies) = 34.34</a:t>
            </a:r>
            <a:endParaRPr lang="en-SG" sz="16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SG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template control = not detected</a:t>
            </a:r>
            <a:endParaRPr lang="en-SG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SG" sz="1600" dirty="0"/>
          </a:p>
          <a:p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348318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406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DengXian</vt:lpstr>
      <vt:lpstr>IBMPlexSansCond-Bold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 Yan</dc:creator>
  <cp:lastModifiedBy>LEZHAVA Alexander</cp:lastModifiedBy>
  <cp:revision>91</cp:revision>
  <dcterms:created xsi:type="dcterms:W3CDTF">2020-03-24T05:24:52Z</dcterms:created>
  <dcterms:modified xsi:type="dcterms:W3CDTF">2020-05-23T16:28:39Z</dcterms:modified>
</cp:coreProperties>
</file>